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0E4A3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00000" y="600000"/>
            <a:ext cx="6000000" cy="500000"/>
          </a:xfrm>
          <a:prstGeom prst="rect">
            <a:avLst/>
          </a:prstGeom>
          <a:noFill/>
        </p:spPr>
        <p:txBody>
          <a:bodyPr wrap="none">
            <a:spAutoFit/>
          </a:bodyPr>
          <a:lstStyle/>
          <a:p>
            <a:r>
              <a:rPr sz="1800" b="1">
                <a:solidFill>
                  <a:srgbClr val="E0A526"/>
                </a:solidFill>
                <a:latin typeface="Segoe UI"/>
              </a:rPr>
              <a:t>My Gebi · ገቢ</a:t>
            </a:r>
          </a:p>
        </p:txBody>
      </p:sp>
      <p:sp>
        <p:nvSpPr>
          <p:cNvPr id="4" name="TextBox 3"/>
          <p:cNvSpPr txBox="1"/>
          <p:nvPr/>
        </p:nvSpPr>
        <p:spPr>
          <a:xfrm>
            <a:off x="700000" y="2000000"/>
            <a:ext cx="10592000" cy="3600000"/>
          </a:xfrm>
          <a:prstGeom prst="rect">
            <a:avLst/>
          </a:prstGeom>
          <a:noFill/>
        </p:spPr>
        <p:txBody>
          <a:bodyPr wrap="square">
            <a:spAutoFit/>
          </a:bodyPr>
          <a:lstStyle/>
          <a:p>
            <a:r>
              <a:rPr sz="4400" b="1">
                <a:solidFill>
                  <a:srgbClr val="FFFFFF"/>
                </a:solidFill>
                <a:latin typeface="Segoe UI"/>
              </a:rPr>
              <a:t>Staff, PINs and tips</a:t>
            </a:r>
          </a:p>
          <a:p>
            <a:r>
              <a:rPr sz="2200" b="0">
                <a:solidFill>
                  <a:srgbClr val="E3F4EC"/>
                </a:solidFill>
                <a:latin typeface="Segoe UI"/>
              </a:rPr>
              <a:t>Fair numbers for everyone, no more arguments.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900000"/>
          </a:xfrm>
          <a:prstGeom prst="rect">
            <a:avLst/>
          </a:prstGeom>
          <a:solidFill>
            <a:srgbClr val="1B6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0000" y="170000"/>
            <a:ext cx="11292000" cy="600000"/>
          </a:xfrm>
          <a:prstGeom prst="rect">
            <a:avLst/>
          </a:prstGeom>
          <a:noFill/>
        </p:spPr>
        <p:txBody>
          <a:bodyPr wrap="none">
            <a:spAutoFit/>
          </a:bodyPr>
          <a:lstStyle/>
          <a:p>
            <a:r>
              <a:rPr sz="2800" b="1">
                <a:solidFill>
                  <a:srgbClr val="FFFFFF"/>
                </a:solidFill>
                <a:latin typeface="Segoe UI"/>
              </a:rPr>
              <a:t>Add a person</a:t>
            </a:r>
          </a:p>
        </p:txBody>
      </p:sp>
      <p:pic>
        <p:nvPicPr>
          <p:cNvPr id="4" name="Picture 3" descr="staff.en.png"/>
          <p:cNvPicPr>
            <a:picLocks noChangeAspect="1"/>
          </p:cNvPicPr>
          <p:nvPr/>
        </p:nvPicPr>
        <p:blipFill>
          <a:blip r:embed="rId2"/>
          <a:stretch>
            <a:fillRect/>
          </a:stretch>
        </p:blipFill>
        <p:spPr>
          <a:xfrm>
            <a:off x="8448409" y="1100000"/>
            <a:ext cx="2522061" cy="5458000"/>
          </a:xfrm>
          <a:prstGeom prst="rect">
            <a:avLst/>
          </a:prstGeom>
        </p:spPr>
      </p:pic>
      <p:sp>
        <p:nvSpPr>
          <p:cNvPr id="5" name="TextBox 4"/>
          <p:cNvSpPr txBox="1"/>
          <p:nvPr/>
        </p:nvSpPr>
        <p:spPr>
          <a:xfrm>
            <a:off x="450000" y="1100000"/>
            <a:ext cx="6976880" cy="5358000"/>
          </a:xfrm>
          <a:prstGeom prst="rect">
            <a:avLst/>
          </a:prstGeom>
          <a:noFill/>
        </p:spPr>
        <p:txBody>
          <a:bodyPr wrap="square">
            <a:spAutoFit/>
          </a:bodyPr>
          <a:lstStyle/>
          <a:p>
            <a:pPr>
              <a:spcAft>
                <a:spcPts val="600"/>
              </a:spcAft>
            </a:pPr>
            <a:r>
              <a:rPr sz="1800" b="0">
                <a:solidFill>
                  <a:srgbClr val="1F2A27"/>
                </a:solidFill>
                <a:latin typeface="Segoe UI"/>
              </a:rPr>
              <a:t>•  More → </a:t>
            </a:r>
            <a:r>
              <a:rPr sz="1800" b="1">
                <a:solidFill>
                  <a:srgbClr val="1F2A27"/>
                </a:solidFill>
                <a:latin typeface="Segoe UI"/>
              </a:rPr>
              <a:t>Staff &amp; items</a:t>
            </a:r>
            <a:r>
              <a:rPr sz="1800" b="0">
                <a:solidFill>
                  <a:srgbClr val="1F2A27"/>
                </a:solidFill>
                <a:latin typeface="Segoe UI"/>
              </a:rPr>
              <a:t> → add: name, role (cashier, barber, waiter, sales staff), commission if any.</a:t>
            </a:r>
          </a:p>
          <a:p>
            <a:pPr>
              <a:spcAft>
                <a:spcPts val="600"/>
              </a:spcAft>
            </a:pPr>
            <a:r>
              <a:rPr sz="1800" b="0">
                <a:solidFill>
                  <a:srgbClr val="1F2A27"/>
                </a:solidFill>
                <a:latin typeface="Segoe UI"/>
              </a:rPr>
              <a:t>•  Each person gets a </a:t>
            </a:r>
            <a:r>
              <a:rPr sz="1800" b="1">
                <a:solidFill>
                  <a:srgbClr val="1F2A27"/>
                </a:solidFill>
                <a:latin typeface="Segoe UI"/>
              </a:rPr>
              <a:t>4-digit PIN</a:t>
            </a:r>
            <a:r>
              <a:rPr sz="1800" b="0">
                <a:solidFill>
                  <a:srgbClr val="1F2A27"/>
                </a:solidFill>
                <a:latin typeface="Segoe UI"/>
              </a:rPr>
              <a:t> to record sales.</a:t>
            </a:r>
          </a:p>
          <a:p>
            <a:pPr>
              <a:spcAft>
                <a:spcPts val="600"/>
              </a:spcAft>
            </a:pPr>
            <a:r>
              <a:rPr sz="1800" b="0">
                <a:solidFill>
                  <a:srgbClr val="1F2A27"/>
                </a:solidFill>
                <a:latin typeface="Segoe UI"/>
              </a:rPr>
              <a:t>•  Forgot the PIN? Open the person → </a:t>
            </a:r>
            <a:r>
              <a:rPr sz="1800" b="1">
                <a:solidFill>
                  <a:srgbClr val="1F2A27"/>
                </a:solidFill>
                <a:latin typeface="Segoe UI"/>
              </a:rPr>
              <a:t>New PIN</a:t>
            </a:r>
            <a:r>
              <a:rPr sz="1800" b="0">
                <a:solidFill>
                  <a:srgbClr val="1F2A27"/>
                </a:solidFill>
                <a:latin typeface="Segoe UI"/>
              </a:rPr>
              <a:t>. Too many wrong tries locks them for 15 minutes.</a:t>
            </a:r>
          </a:p>
        </p:txBody>
      </p:sp>
      <p:sp>
        <p:nvSpPr>
          <p:cNvPr id="6" name="TextBox 5"/>
          <p:cNvSpPr txBox="1"/>
          <p:nvPr/>
        </p:nvSpPr>
        <p:spPr>
          <a:xfrm>
            <a:off x="8592000" y="6438000"/>
            <a:ext cx="3300000" cy="300000"/>
          </a:xfrm>
          <a:prstGeom prst="rect">
            <a:avLst/>
          </a:prstGeom>
          <a:noFill/>
        </p:spPr>
        <p:txBody>
          <a:bodyPr wrap="none">
            <a:spAutoFit/>
          </a:bodyPr>
          <a:lstStyle/>
          <a:p>
            <a:pPr algn="r"/>
            <a:r>
              <a:rPr sz="1000" b="0">
                <a:solidFill>
                  <a:srgbClr val="6B7772"/>
                </a:solidFill>
                <a:latin typeface="Segoe UI"/>
              </a:rPr>
              <a:t>My Gebi · mygebi.com · 2/8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900000"/>
          </a:xfrm>
          <a:prstGeom prst="rect">
            <a:avLst/>
          </a:prstGeom>
          <a:solidFill>
            <a:srgbClr val="1B6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0000" y="170000"/>
            <a:ext cx="11292000" cy="600000"/>
          </a:xfrm>
          <a:prstGeom prst="rect">
            <a:avLst/>
          </a:prstGeom>
          <a:noFill/>
        </p:spPr>
        <p:txBody>
          <a:bodyPr wrap="none">
            <a:spAutoFit/>
          </a:bodyPr>
          <a:lstStyle/>
          <a:p>
            <a:r>
              <a:rPr sz="2800" b="1">
                <a:solidFill>
                  <a:srgbClr val="FFFFFF"/>
                </a:solidFill>
                <a:latin typeface="Segoe UI"/>
              </a:rPr>
              <a:t>Tips, done right</a:t>
            </a:r>
          </a:p>
        </p:txBody>
      </p:sp>
      <p:sp>
        <p:nvSpPr>
          <p:cNvPr id="4" name="TextBox 3"/>
          <p:cNvSpPr txBox="1"/>
          <p:nvPr/>
        </p:nvSpPr>
        <p:spPr>
          <a:xfrm>
            <a:off x="450000" y="1100000"/>
            <a:ext cx="11292000" cy="5358000"/>
          </a:xfrm>
          <a:prstGeom prst="rect">
            <a:avLst/>
          </a:prstGeom>
          <a:noFill/>
        </p:spPr>
        <p:txBody>
          <a:bodyPr wrap="square">
            <a:spAutoFit/>
          </a:bodyPr>
          <a:lstStyle/>
          <a:p>
            <a:pPr>
              <a:spcAft>
                <a:spcPts val="600"/>
              </a:spcAft>
            </a:pPr>
            <a:r>
              <a:rPr sz="1800" b="0">
                <a:solidFill>
                  <a:srgbClr val="1F2A27"/>
                </a:solidFill>
                <a:latin typeface="Segoe UI"/>
              </a:rPr>
              <a:t>•  A customer pays more than the bill → the extra is </a:t>
            </a:r>
            <a:r>
              <a:rPr sz="1800" b="1">
                <a:solidFill>
                  <a:srgbClr val="1F2A27"/>
                </a:solidFill>
                <a:latin typeface="Segoe UI"/>
              </a:rPr>
              <a:t>that worker's tip</a:t>
            </a:r>
            <a:r>
              <a:rPr sz="1800" b="0">
                <a:solidFill>
                  <a:srgbClr val="1F2A27"/>
                </a:solidFill>
                <a:latin typeface="Segoe UI"/>
              </a:rPr>
              <a:t>, automatically.</a:t>
            </a:r>
          </a:p>
          <a:p>
            <a:pPr>
              <a:spcAft>
                <a:spcPts val="600"/>
              </a:spcAft>
            </a:pPr>
            <a:r>
              <a:rPr sz="1800" b="0">
                <a:solidFill>
                  <a:srgbClr val="1F2A27"/>
                </a:solidFill>
                <a:latin typeface="Segoe UI"/>
              </a:rPr>
              <a:t>•  A tip given later? New sale → </a:t>
            </a:r>
            <a:r>
              <a:rPr sz="1800" b="1">
                <a:solidFill>
                  <a:srgbClr val="1F2A27"/>
                </a:solidFill>
                <a:latin typeface="Segoe UI"/>
              </a:rPr>
              <a:t>Tip only</a:t>
            </a:r>
            <a:r>
              <a:rPr sz="1800" b="0">
                <a:solidFill>
                  <a:srgbClr val="1F2A27"/>
                </a:solidFill>
                <a:latin typeface="Segoe UI"/>
              </a:rPr>
              <a:t> → the person → the amount.</a:t>
            </a:r>
          </a:p>
          <a:p>
            <a:pPr>
              <a:spcAft>
                <a:spcPts val="600"/>
              </a:spcAft>
            </a:pPr>
            <a:r>
              <a:rPr sz="1800" b="0">
                <a:solidFill>
                  <a:srgbClr val="1F2A27"/>
                </a:solidFill>
                <a:latin typeface="Segoe UI"/>
              </a:rPr>
              <a:t>•  More → </a:t>
            </a:r>
            <a:r>
              <a:rPr sz="1800" b="1">
                <a:solidFill>
                  <a:srgbClr val="1F2A27"/>
                </a:solidFill>
                <a:latin typeface="Segoe UI"/>
              </a:rPr>
              <a:t>Review &amp; tips</a:t>
            </a:r>
            <a:r>
              <a:rPr sz="1800" b="0">
                <a:solidFill>
                  <a:srgbClr val="1F2A27"/>
                </a:solidFill>
                <a:latin typeface="Segoe UI"/>
              </a:rPr>
              <a:t> → </a:t>
            </a:r>
            <a:r>
              <a:rPr sz="1800" b="1">
                <a:solidFill>
                  <a:srgbClr val="1F2A27"/>
                </a:solidFill>
                <a:latin typeface="Segoe UI"/>
              </a:rPr>
              <a:t>Tips to pay</a:t>
            </a:r>
            <a:r>
              <a:rPr sz="1800" b="0">
                <a:solidFill>
                  <a:srgbClr val="1F2A27"/>
                </a:solidFill>
                <a:latin typeface="Segoe UI"/>
              </a:rPr>
              <a:t>: what each person earned. Hand it over, tap </a:t>
            </a:r>
            <a:r>
              <a:rPr sz="1800" b="1">
                <a:solidFill>
                  <a:srgbClr val="1F2A27"/>
                </a:solidFill>
                <a:latin typeface="Segoe UI"/>
              </a:rPr>
              <a:t>Paid</a:t>
            </a:r>
            <a:r>
              <a:rPr sz="1800" b="0">
                <a:solidFill>
                  <a:srgbClr val="1F2A27"/>
                </a:solidFill>
                <a:latin typeface="Segoe UI"/>
              </a:rPr>
              <a:t>.</a:t>
            </a:r>
          </a:p>
        </p:txBody>
      </p:sp>
      <p:sp>
        <p:nvSpPr>
          <p:cNvPr id="5" name="TextBox 4"/>
          <p:cNvSpPr txBox="1"/>
          <p:nvPr/>
        </p:nvSpPr>
        <p:spPr>
          <a:xfrm>
            <a:off x="8592000" y="6438000"/>
            <a:ext cx="3300000" cy="300000"/>
          </a:xfrm>
          <a:prstGeom prst="rect">
            <a:avLst/>
          </a:prstGeom>
          <a:noFill/>
        </p:spPr>
        <p:txBody>
          <a:bodyPr wrap="none">
            <a:spAutoFit/>
          </a:bodyPr>
          <a:lstStyle/>
          <a:p>
            <a:pPr algn="r"/>
            <a:r>
              <a:rPr sz="1000" b="0">
                <a:solidFill>
                  <a:srgbClr val="6B7772"/>
                </a:solidFill>
                <a:latin typeface="Segoe UI"/>
              </a:rPr>
              <a:t>My Gebi · mygebi.com · 3/8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900000"/>
          </a:xfrm>
          <a:prstGeom prst="rect">
            <a:avLst/>
          </a:prstGeom>
          <a:solidFill>
            <a:srgbClr val="1B6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0000" y="170000"/>
            <a:ext cx="11292000" cy="600000"/>
          </a:xfrm>
          <a:prstGeom prst="rect">
            <a:avLst/>
          </a:prstGeom>
          <a:noFill/>
        </p:spPr>
        <p:txBody>
          <a:bodyPr wrap="none">
            <a:spAutoFit/>
          </a:bodyPr>
          <a:lstStyle/>
          <a:p>
            <a:r>
              <a:rPr sz="2800" b="1">
                <a:solidFill>
                  <a:srgbClr val="FFFFFF"/>
                </a:solidFill>
                <a:latin typeface="Segoe UI"/>
              </a:rPr>
              <a:t>Pay statements</a:t>
            </a:r>
          </a:p>
        </p:txBody>
      </p:sp>
      <p:sp>
        <p:nvSpPr>
          <p:cNvPr id="4" name="TextBox 3"/>
          <p:cNvSpPr txBox="1"/>
          <p:nvPr/>
        </p:nvSpPr>
        <p:spPr>
          <a:xfrm>
            <a:off x="450000" y="1100000"/>
            <a:ext cx="11292000" cy="5358000"/>
          </a:xfrm>
          <a:prstGeom prst="rect">
            <a:avLst/>
          </a:prstGeom>
          <a:noFill/>
        </p:spPr>
        <p:txBody>
          <a:bodyPr wrap="square">
            <a:spAutoFit/>
          </a:bodyPr>
          <a:lstStyle/>
          <a:p>
            <a:pPr>
              <a:spcAft>
                <a:spcPts val="600"/>
              </a:spcAft>
            </a:pPr>
            <a:r>
              <a:rPr sz="1800" b="0">
                <a:solidFill>
                  <a:srgbClr val="1F2A27"/>
                </a:solidFill>
                <a:latin typeface="Segoe UI"/>
              </a:rPr>
              <a:t>•  More → </a:t>
            </a:r>
            <a:r>
              <a:rPr sz="1800" b="1">
                <a:solidFill>
                  <a:srgbClr val="1F2A27"/>
                </a:solidFill>
                <a:latin typeface="Segoe UI"/>
              </a:rPr>
              <a:t>Pay statements</a:t>
            </a:r>
            <a:r>
              <a:rPr sz="1800" b="0">
                <a:solidFill>
                  <a:srgbClr val="1F2A27"/>
                </a:solidFill>
                <a:latin typeface="Segoe UI"/>
              </a:rPr>
              <a:t> → the month.</a:t>
            </a:r>
          </a:p>
          <a:p>
            <a:pPr>
              <a:spcAft>
                <a:spcPts val="600"/>
              </a:spcAft>
            </a:pPr>
            <a:r>
              <a:rPr sz="1800" b="0">
                <a:solidFill>
                  <a:srgbClr val="1F2A27"/>
                </a:solidFill>
                <a:latin typeface="Segoe UI"/>
              </a:rPr>
              <a:t>•  Commission, advances, salary paid and tips, worked out for each person.</a:t>
            </a:r>
          </a:p>
          <a:p>
            <a:pPr>
              <a:spcAft>
                <a:spcPts val="600"/>
              </a:spcAft>
            </a:pPr>
            <a:r>
              <a:rPr sz="1800" b="0">
                <a:solidFill>
                  <a:srgbClr val="1F2A27"/>
                </a:solidFill>
                <a:latin typeface="Segoe UI"/>
              </a:rPr>
              <a:t>•  </a:t>
            </a:r>
            <a:r>
              <a:rPr sz="1800" b="1">
                <a:solidFill>
                  <a:srgbClr val="1F2A27"/>
                </a:solidFill>
                <a:latin typeface="Segoe UI"/>
              </a:rPr>
              <a:t>Send on Telegram</a:t>
            </a:r>
            <a:r>
              <a:rPr sz="1800" b="0">
                <a:solidFill>
                  <a:srgbClr val="1F2A27"/>
                </a:solidFill>
                <a:latin typeface="Segoe UI"/>
              </a:rPr>
              <a:t>: each person sees their own statement.</a:t>
            </a:r>
          </a:p>
        </p:txBody>
      </p:sp>
      <p:sp>
        <p:nvSpPr>
          <p:cNvPr id="5" name="TextBox 4"/>
          <p:cNvSpPr txBox="1"/>
          <p:nvPr/>
        </p:nvSpPr>
        <p:spPr>
          <a:xfrm>
            <a:off x="8592000" y="6438000"/>
            <a:ext cx="3300000" cy="300000"/>
          </a:xfrm>
          <a:prstGeom prst="rect">
            <a:avLst/>
          </a:prstGeom>
          <a:noFill/>
        </p:spPr>
        <p:txBody>
          <a:bodyPr wrap="none">
            <a:spAutoFit/>
          </a:bodyPr>
          <a:lstStyle/>
          <a:p>
            <a:pPr algn="r"/>
            <a:r>
              <a:rPr sz="1000" b="0">
                <a:solidFill>
                  <a:srgbClr val="6B7772"/>
                </a:solidFill>
                <a:latin typeface="Segoe UI"/>
              </a:rPr>
              <a:t>My Gebi · mygebi.com · 4/8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900000"/>
          </a:xfrm>
          <a:prstGeom prst="rect">
            <a:avLst/>
          </a:prstGeom>
          <a:solidFill>
            <a:srgbClr val="1B6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0000" y="170000"/>
            <a:ext cx="11292000" cy="600000"/>
          </a:xfrm>
          <a:prstGeom prst="rect">
            <a:avLst/>
          </a:prstGeom>
          <a:noFill/>
        </p:spPr>
        <p:txBody>
          <a:bodyPr wrap="none">
            <a:spAutoFit/>
          </a:bodyPr>
          <a:lstStyle/>
          <a:p>
            <a:r>
              <a:rPr sz="2800" b="1">
                <a:solidFill>
                  <a:srgbClr val="FFFFFF"/>
                </a:solidFill>
                <a:latin typeface="Segoe UI"/>
              </a:rPr>
              <a:t>Schedule and days off</a:t>
            </a:r>
          </a:p>
        </p:txBody>
      </p:sp>
      <p:sp>
        <p:nvSpPr>
          <p:cNvPr id="4" name="TextBox 3"/>
          <p:cNvSpPr txBox="1"/>
          <p:nvPr/>
        </p:nvSpPr>
        <p:spPr>
          <a:xfrm>
            <a:off x="450000" y="1100000"/>
            <a:ext cx="11292000" cy="5358000"/>
          </a:xfrm>
          <a:prstGeom prst="rect">
            <a:avLst/>
          </a:prstGeom>
          <a:noFill/>
        </p:spPr>
        <p:txBody>
          <a:bodyPr wrap="square">
            <a:spAutoFit/>
          </a:bodyPr>
          <a:lstStyle/>
          <a:p>
            <a:pPr>
              <a:spcAft>
                <a:spcPts val="600"/>
              </a:spcAft>
            </a:pPr>
            <a:r>
              <a:rPr sz="1800" b="0">
                <a:solidFill>
                  <a:srgbClr val="1F2A27"/>
                </a:solidFill>
                <a:latin typeface="Segoe UI"/>
              </a:rPr>
              <a:t>•  More → </a:t>
            </a:r>
            <a:r>
              <a:rPr sz="1800" b="1">
                <a:solidFill>
                  <a:srgbClr val="1F2A27"/>
                </a:solidFill>
                <a:latin typeface="Segoe UI"/>
              </a:rPr>
              <a:t>Schedule</a:t>
            </a:r>
            <a:r>
              <a:rPr sz="1800" b="0">
                <a:solidFill>
                  <a:srgbClr val="1F2A27"/>
                </a:solidFill>
                <a:latin typeface="Segoe UI"/>
              </a:rPr>
              <a:t>: each person's working hours for the week.</a:t>
            </a:r>
          </a:p>
          <a:p>
            <a:pPr>
              <a:spcAft>
                <a:spcPts val="600"/>
              </a:spcAft>
            </a:pPr>
            <a:r>
              <a:rPr sz="1800" b="0">
                <a:solidFill>
                  <a:srgbClr val="1F2A27"/>
                </a:solidFill>
                <a:latin typeface="Segoe UI"/>
              </a:rPr>
              <a:t>•  Tap a day for a day off, sick day or leave.</a:t>
            </a:r>
          </a:p>
          <a:p>
            <a:pPr>
              <a:spcAft>
                <a:spcPts val="600"/>
              </a:spcAft>
            </a:pPr>
            <a:r>
              <a:rPr sz="1800" b="0">
                <a:solidFill>
                  <a:srgbClr val="1F2A27"/>
                </a:solidFill>
                <a:latin typeface="Segoe UI"/>
              </a:rPr>
              <a:t>•  Ethiopian, Gregorian and Islamic dates with holidays in the month view.</a:t>
            </a:r>
          </a:p>
        </p:txBody>
      </p:sp>
      <p:sp>
        <p:nvSpPr>
          <p:cNvPr id="5" name="TextBox 4"/>
          <p:cNvSpPr txBox="1"/>
          <p:nvPr/>
        </p:nvSpPr>
        <p:spPr>
          <a:xfrm>
            <a:off x="8592000" y="6438000"/>
            <a:ext cx="3300000" cy="300000"/>
          </a:xfrm>
          <a:prstGeom prst="rect">
            <a:avLst/>
          </a:prstGeom>
          <a:noFill/>
        </p:spPr>
        <p:txBody>
          <a:bodyPr wrap="none">
            <a:spAutoFit/>
          </a:bodyPr>
          <a:lstStyle/>
          <a:p>
            <a:pPr algn="r"/>
            <a:r>
              <a:rPr sz="1000" b="0">
                <a:solidFill>
                  <a:srgbClr val="6B7772"/>
                </a:solidFill>
                <a:latin typeface="Segoe UI"/>
              </a:rPr>
              <a:t>My Gebi · mygebi.com · 5/8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900000"/>
          </a:xfrm>
          <a:prstGeom prst="rect">
            <a:avLst/>
          </a:prstGeom>
          <a:solidFill>
            <a:srgbClr val="1B6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0000" y="170000"/>
            <a:ext cx="11292000" cy="600000"/>
          </a:xfrm>
          <a:prstGeom prst="rect">
            <a:avLst/>
          </a:prstGeom>
          <a:noFill/>
        </p:spPr>
        <p:txBody>
          <a:bodyPr wrap="none">
            <a:spAutoFit/>
          </a:bodyPr>
          <a:lstStyle/>
          <a:p>
            <a:r>
              <a:rPr sz="2800" b="1">
                <a:solidFill>
                  <a:srgbClr val="FFFFFF"/>
                </a:solidFill>
                <a:latin typeface="Segoe UI"/>
              </a:rPr>
              <a:t>My Gebi Staff: their own app</a:t>
            </a:r>
          </a:p>
        </p:txBody>
      </p:sp>
      <p:pic>
        <p:nvPicPr>
          <p:cNvPr id="4" name="Picture 3" descr="staff_app.en.png"/>
          <p:cNvPicPr>
            <a:picLocks noChangeAspect="1"/>
          </p:cNvPicPr>
          <p:nvPr/>
        </p:nvPicPr>
        <p:blipFill>
          <a:blip r:embed="rId2"/>
          <a:stretch>
            <a:fillRect/>
          </a:stretch>
        </p:blipFill>
        <p:spPr>
          <a:xfrm>
            <a:off x="8448409" y="1100000"/>
            <a:ext cx="2522061" cy="5458000"/>
          </a:xfrm>
          <a:prstGeom prst="rect">
            <a:avLst/>
          </a:prstGeom>
        </p:spPr>
      </p:pic>
      <p:sp>
        <p:nvSpPr>
          <p:cNvPr id="5" name="TextBox 4"/>
          <p:cNvSpPr txBox="1"/>
          <p:nvPr/>
        </p:nvSpPr>
        <p:spPr>
          <a:xfrm>
            <a:off x="450000" y="1100000"/>
            <a:ext cx="6976880" cy="5358000"/>
          </a:xfrm>
          <a:prstGeom prst="rect">
            <a:avLst/>
          </a:prstGeom>
          <a:noFill/>
        </p:spPr>
        <p:txBody>
          <a:bodyPr wrap="square">
            <a:spAutoFit/>
          </a:bodyPr>
          <a:lstStyle/>
          <a:p>
            <a:pPr>
              <a:spcAft>
                <a:spcPts val="600"/>
              </a:spcAft>
            </a:pPr>
            <a:r>
              <a:rPr sz="1800" b="0">
                <a:solidFill>
                  <a:srgbClr val="1F2A27"/>
                </a:solidFill>
                <a:latin typeface="Segoe UI"/>
              </a:rPr>
              <a:t>•  Save the person's phone; </a:t>
            </a:r>
            <a:r>
              <a:rPr sz="1800" b="1">
                <a:solidFill>
                  <a:srgbClr val="1F2A27"/>
                </a:solidFill>
                <a:latin typeface="Segoe UI"/>
              </a:rPr>
              <a:t>My Gebi Staff on their own phone</a:t>
            </a:r>
            <a:r>
              <a:rPr sz="1800" b="0">
                <a:solidFill>
                  <a:srgbClr val="1F2A27"/>
                </a:solidFill>
                <a:latin typeface="Segoe UI"/>
              </a:rPr>
              <a:t> is on.</a:t>
            </a:r>
          </a:p>
          <a:p>
            <a:pPr>
              <a:spcAft>
                <a:spcPts val="600"/>
              </a:spcAft>
            </a:pPr>
            <a:r>
              <a:rPr sz="1800" b="0">
                <a:solidFill>
                  <a:srgbClr val="1F2A27"/>
                </a:solidFill>
                <a:latin typeface="Segoe UI"/>
              </a:rPr>
              <a:t>•  They install My Gebi → "I work at a shop: My Gebi Staff" → phone + PIN.</a:t>
            </a:r>
          </a:p>
          <a:p>
            <a:pPr>
              <a:spcAft>
                <a:spcPts val="600"/>
              </a:spcAft>
            </a:pPr>
            <a:r>
              <a:rPr sz="1800" b="0">
                <a:solidFill>
                  <a:srgbClr val="1F2A27"/>
                </a:solidFill>
                <a:latin typeface="Segoe UI"/>
              </a:rPr>
              <a:t>•  They see </a:t>
            </a:r>
            <a:r>
              <a:rPr sz="1800" b="1">
                <a:solidFill>
                  <a:srgbClr val="1F2A27"/>
                </a:solidFill>
                <a:latin typeface="Segoe UI"/>
              </a:rPr>
              <a:t>their own</a:t>
            </a:r>
            <a:r>
              <a:rPr sz="1800" b="0">
                <a:solidFill>
                  <a:srgbClr val="1F2A27"/>
                </a:solidFill>
                <a:latin typeface="Segoe UI"/>
              </a:rPr>
              <a:t> sales, tips, pay, schedule and your feedback. They can ask for time off.</a:t>
            </a:r>
          </a:p>
          <a:p>
            <a:pPr>
              <a:spcAft>
                <a:spcPts val="600"/>
              </a:spcAft>
            </a:pPr>
            <a:r>
              <a:rPr sz="1800" b="0">
                <a:solidFill>
                  <a:srgbClr val="1F2A27"/>
                </a:solidFill>
                <a:latin typeface="Segoe UI"/>
              </a:rPr>
              <a:t>•  They cannot record sales from their phone, and see nobody else's numbers.</a:t>
            </a:r>
          </a:p>
        </p:txBody>
      </p:sp>
      <p:sp>
        <p:nvSpPr>
          <p:cNvPr id="6" name="TextBox 5"/>
          <p:cNvSpPr txBox="1"/>
          <p:nvPr/>
        </p:nvSpPr>
        <p:spPr>
          <a:xfrm>
            <a:off x="8592000" y="6438000"/>
            <a:ext cx="3300000" cy="300000"/>
          </a:xfrm>
          <a:prstGeom prst="rect">
            <a:avLst/>
          </a:prstGeom>
          <a:noFill/>
        </p:spPr>
        <p:txBody>
          <a:bodyPr wrap="none">
            <a:spAutoFit/>
          </a:bodyPr>
          <a:lstStyle/>
          <a:p>
            <a:pPr algn="r"/>
            <a:r>
              <a:rPr sz="1000" b="0">
                <a:solidFill>
                  <a:srgbClr val="6B7772"/>
                </a:solidFill>
                <a:latin typeface="Segoe UI"/>
              </a:rPr>
              <a:t>My Gebi · mygebi.com · 6/8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900000"/>
          </a:xfrm>
          <a:prstGeom prst="rect">
            <a:avLst/>
          </a:prstGeom>
          <a:solidFill>
            <a:srgbClr val="1B6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0000" y="170000"/>
            <a:ext cx="11292000" cy="600000"/>
          </a:xfrm>
          <a:prstGeom prst="rect">
            <a:avLst/>
          </a:prstGeom>
          <a:noFill/>
        </p:spPr>
        <p:txBody>
          <a:bodyPr wrap="none">
            <a:spAutoFit/>
          </a:bodyPr>
          <a:lstStyle/>
          <a:p>
            <a:r>
              <a:rPr sz="2800" b="1">
                <a:solidFill>
                  <a:srgbClr val="FFFFFF"/>
                </a:solidFill>
                <a:latin typeface="Segoe UI"/>
              </a:rPr>
              <a:t>ID and guarantor papers</a:t>
            </a:r>
          </a:p>
        </p:txBody>
      </p:sp>
      <p:sp>
        <p:nvSpPr>
          <p:cNvPr id="4" name="TextBox 3"/>
          <p:cNvSpPr txBox="1"/>
          <p:nvPr/>
        </p:nvSpPr>
        <p:spPr>
          <a:xfrm>
            <a:off x="450000" y="1100000"/>
            <a:ext cx="11292000" cy="5358000"/>
          </a:xfrm>
          <a:prstGeom prst="rect">
            <a:avLst/>
          </a:prstGeom>
          <a:noFill/>
        </p:spPr>
        <p:txBody>
          <a:bodyPr wrap="square">
            <a:spAutoFit/>
          </a:bodyPr>
          <a:lstStyle/>
          <a:p>
            <a:pPr>
              <a:spcAft>
                <a:spcPts val="600"/>
              </a:spcAft>
            </a:pPr>
            <a:r>
              <a:rPr sz="1800" b="0">
                <a:solidFill>
                  <a:srgbClr val="1F2A27"/>
                </a:solidFill>
                <a:latin typeface="Segoe UI"/>
              </a:rPr>
              <a:t>•  On each person's page: </a:t>
            </a:r>
            <a:r>
              <a:rPr sz="1800" b="1">
                <a:solidFill>
                  <a:srgbClr val="1F2A27"/>
                </a:solidFill>
                <a:latin typeface="Segoe UI"/>
              </a:rPr>
              <a:t>Kebele ID</a:t>
            </a:r>
            <a:r>
              <a:rPr sz="1800" b="0">
                <a:solidFill>
                  <a:srgbClr val="1F2A27"/>
                </a:solidFill>
                <a:latin typeface="Segoe UI"/>
              </a:rPr>
              <a:t>, </a:t>
            </a:r>
            <a:r>
              <a:rPr sz="1800" b="1">
                <a:solidFill>
                  <a:srgbClr val="1F2A27"/>
                </a:solidFill>
                <a:latin typeface="Segoe UI"/>
              </a:rPr>
              <a:t>Fayda national ID</a:t>
            </a:r>
            <a:r>
              <a:rPr sz="1800" b="0">
                <a:solidFill>
                  <a:srgbClr val="1F2A27"/>
                </a:solidFill>
                <a:latin typeface="Segoe UI"/>
              </a:rPr>
              <a:t>, </a:t>
            </a:r>
            <a:r>
              <a:rPr sz="1800" b="1">
                <a:solidFill>
                  <a:srgbClr val="1F2A27"/>
                </a:solidFill>
                <a:latin typeface="Segoe UI"/>
              </a:rPr>
              <a:t>Guarantor signed paper (ተያዥ)</a:t>
            </a:r>
            <a:r>
              <a:rPr sz="1800" b="0">
                <a:solidFill>
                  <a:srgbClr val="1F2A27"/>
                </a:solidFill>
                <a:latin typeface="Segoe UI"/>
              </a:rPr>
              <a:t>, other papers.</a:t>
            </a:r>
          </a:p>
          <a:p>
            <a:pPr>
              <a:spcAft>
                <a:spcPts val="600"/>
              </a:spcAft>
            </a:pPr>
            <a:r>
              <a:rPr sz="1800" b="0">
                <a:solidFill>
                  <a:srgbClr val="1F2A27"/>
                </a:solidFill>
                <a:latin typeface="Segoe UI"/>
              </a:rPr>
              <a:t>•  A photo or a PDF. Add the ID number or the guarantor's name and phone.</a:t>
            </a:r>
          </a:p>
          <a:p>
            <a:pPr>
              <a:spcAft>
                <a:spcPts val="600"/>
              </a:spcAft>
            </a:pPr>
            <a:r>
              <a:rPr sz="1800" b="0">
                <a:solidFill>
                  <a:srgbClr val="1F2A27"/>
                </a:solidFill>
                <a:latin typeface="Segoe UI"/>
              </a:rPr>
              <a:t>•  </a:t>
            </a:r>
            <a:r>
              <a:rPr sz="1800" b="1">
                <a:solidFill>
                  <a:srgbClr val="1F2A27"/>
                </a:solidFill>
                <a:latin typeface="Segoe UI"/>
              </a:rPr>
              <a:t>Private:</a:t>
            </a:r>
            <a:r>
              <a:rPr sz="1800" b="0">
                <a:solidFill>
                  <a:srgbClr val="1F2A27"/>
                </a:solidFill>
                <a:latin typeface="Segoe UI"/>
              </a:rPr>
              <a:t> only you see them. Not even Gebi support working in your business.</a:t>
            </a:r>
          </a:p>
          <a:p>
            <a:pPr>
              <a:spcAft>
                <a:spcPts val="600"/>
              </a:spcAft>
            </a:pPr>
            <a:r>
              <a:rPr sz="1600" b="1">
                <a:solidFill>
                  <a:srgbClr val="7A5A12"/>
                </a:solidFill>
                <a:latin typeface="Segoe UI"/>
              </a:rPr>
              <a:t>Example:</a:t>
            </a:r>
            <a:r>
              <a:rPr sz="1600" b="0">
                <a:solidFill>
                  <a:srgbClr val="7A5A12"/>
                </a:solidFill>
                <a:latin typeface="Segoe UI"/>
              </a:rPr>
              <a:t> When Hana joined Almaz Café, Almaz photographed her kebele ID and the guarantor's signed paper on Hana's page. Six months later the papers were there in two taps when the bank asked for them.</a:t>
            </a:r>
          </a:p>
        </p:txBody>
      </p:sp>
      <p:sp>
        <p:nvSpPr>
          <p:cNvPr id="5" name="TextBox 4"/>
          <p:cNvSpPr txBox="1"/>
          <p:nvPr/>
        </p:nvSpPr>
        <p:spPr>
          <a:xfrm>
            <a:off x="8592000" y="6438000"/>
            <a:ext cx="3300000" cy="300000"/>
          </a:xfrm>
          <a:prstGeom prst="rect">
            <a:avLst/>
          </a:prstGeom>
          <a:noFill/>
        </p:spPr>
        <p:txBody>
          <a:bodyPr wrap="none">
            <a:spAutoFit/>
          </a:bodyPr>
          <a:lstStyle/>
          <a:p>
            <a:pPr algn="r"/>
            <a:r>
              <a:rPr sz="1000" b="0">
                <a:solidFill>
                  <a:srgbClr val="6B7772"/>
                </a:solidFill>
                <a:latin typeface="Segoe UI"/>
              </a:rPr>
              <a:t>My Gebi · mygebi.com · 7/8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900000"/>
          </a:xfrm>
          <a:prstGeom prst="rect">
            <a:avLst/>
          </a:prstGeom>
          <a:solidFill>
            <a:srgbClr val="1B6E5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50000" y="170000"/>
            <a:ext cx="11292000" cy="600000"/>
          </a:xfrm>
          <a:prstGeom prst="rect">
            <a:avLst/>
          </a:prstGeom>
          <a:noFill/>
        </p:spPr>
        <p:txBody>
          <a:bodyPr wrap="none">
            <a:spAutoFit/>
          </a:bodyPr>
          <a:lstStyle/>
          <a:p>
            <a:r>
              <a:rPr sz="2800" b="1">
                <a:solidFill>
                  <a:srgbClr val="FFFFFF"/>
                </a:solidFill>
                <a:latin typeface="Segoe UI"/>
              </a:rPr>
              <a:t>Good habits</a:t>
            </a:r>
          </a:p>
        </p:txBody>
      </p:sp>
      <p:sp>
        <p:nvSpPr>
          <p:cNvPr id="4" name="TextBox 3"/>
          <p:cNvSpPr txBox="1"/>
          <p:nvPr/>
        </p:nvSpPr>
        <p:spPr>
          <a:xfrm>
            <a:off x="450000" y="1100000"/>
            <a:ext cx="11292000" cy="5358000"/>
          </a:xfrm>
          <a:prstGeom prst="rect">
            <a:avLst/>
          </a:prstGeom>
          <a:noFill/>
        </p:spPr>
        <p:txBody>
          <a:bodyPr wrap="square">
            <a:spAutoFit/>
          </a:bodyPr>
          <a:lstStyle/>
          <a:p>
            <a:pPr>
              <a:spcAft>
                <a:spcPts val="600"/>
              </a:spcAft>
            </a:pPr>
            <a:r>
              <a:rPr sz="1800" b="0">
                <a:solidFill>
                  <a:srgbClr val="1F2A27"/>
                </a:solidFill>
                <a:latin typeface="Segoe UI"/>
              </a:rPr>
              <a:t>•  One PIN per person; never share PINs.</a:t>
            </a:r>
          </a:p>
          <a:p>
            <a:pPr>
              <a:spcAft>
                <a:spcPts val="600"/>
              </a:spcAft>
            </a:pPr>
            <a:r>
              <a:rPr sz="1800" b="0">
                <a:solidFill>
                  <a:srgbClr val="1F2A27"/>
                </a:solidFill>
                <a:latin typeface="Segoe UI"/>
              </a:rPr>
              <a:t>•  Give feedback with stars and a note from their page every month.</a:t>
            </a:r>
          </a:p>
          <a:p>
            <a:pPr>
              <a:spcAft>
                <a:spcPts val="600"/>
              </a:spcAft>
            </a:pPr>
            <a:r>
              <a:rPr sz="1800" b="0">
                <a:solidFill>
                  <a:srgbClr val="1F2A27"/>
                </a:solidFill>
                <a:latin typeface="Segoe UI"/>
              </a:rPr>
              <a:t>•  Pay tips weekly and tap </a:t>
            </a:r>
            <a:r>
              <a:rPr sz="1800" b="1">
                <a:solidFill>
                  <a:srgbClr val="1F2A27"/>
                </a:solidFill>
                <a:latin typeface="Segoe UI"/>
              </a:rPr>
              <a:t>Paid</a:t>
            </a:r>
            <a:r>
              <a:rPr sz="1800" b="0">
                <a:solidFill>
                  <a:srgbClr val="1F2A27"/>
                </a:solidFill>
                <a:latin typeface="Segoe UI"/>
              </a:rPr>
              <a:t>: trust grows.</a:t>
            </a:r>
          </a:p>
        </p:txBody>
      </p:sp>
      <p:sp>
        <p:nvSpPr>
          <p:cNvPr id="5" name="TextBox 4"/>
          <p:cNvSpPr txBox="1"/>
          <p:nvPr/>
        </p:nvSpPr>
        <p:spPr>
          <a:xfrm>
            <a:off x="8592000" y="6438000"/>
            <a:ext cx="3300000" cy="300000"/>
          </a:xfrm>
          <a:prstGeom prst="rect">
            <a:avLst/>
          </a:prstGeom>
          <a:noFill/>
        </p:spPr>
        <p:txBody>
          <a:bodyPr wrap="none">
            <a:spAutoFit/>
          </a:bodyPr>
          <a:lstStyle/>
          <a:p>
            <a:pPr algn="r"/>
            <a:r>
              <a:rPr sz="1000" b="0">
                <a:solidFill>
                  <a:srgbClr val="6B7772"/>
                </a:solidFill>
                <a:latin typeface="Segoe UI"/>
              </a:rPr>
              <a:t>My Gebi · mygebi.com · 8/8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Staff, PINs and tips</dc:title>
  <dc:subject/>
  <dc:creator>My Gebi</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