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E4A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0000" y="600000"/>
            <a:ext cx="6000000" cy="5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 b="1">
                <a:solidFill>
                  <a:srgbClr val="E0A526"/>
                </a:solidFill>
                <a:latin typeface="Segoe UI"/>
              </a:rPr>
              <a:t>My Gebi · ገቢ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0000" y="2000000"/>
            <a:ext cx="10592000" cy="3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FFFF"/>
                </a:solidFill>
                <a:latin typeface="Segoe UI"/>
              </a:rPr>
              <a:t>Reports, expenses and profit</a:t>
            </a:r>
          </a:p>
          <a:p>
            <a:r>
              <a:rPr sz="2200" b="0">
                <a:solidFill>
                  <a:srgbClr val="E3F4EC"/>
                </a:solidFill>
                <a:latin typeface="Segoe UI"/>
              </a:rPr>
              <a:t>Income is not profit. My Gebi shows both.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Reports</a:t>
            </a:r>
          </a:p>
        </p:txBody>
      </p:sp>
      <p:pic>
        <p:nvPicPr>
          <p:cNvPr id="4" name="Picture 3" descr="reports.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409" y="1100000"/>
            <a:ext cx="2522061" cy="54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000" y="1100000"/>
            <a:ext cx="697688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More → </a:t>
            </a:r>
            <a:r>
              <a:rPr sz="1800" b="1">
                <a:solidFill>
                  <a:srgbClr val="1F2A27"/>
                </a:solidFill>
                <a:latin typeface="Segoe UI"/>
              </a:rPr>
              <a:t>Reports</a:t>
            </a:r>
            <a:r>
              <a:rPr sz="1800" b="0">
                <a:solidFill>
                  <a:srgbClr val="1F2A27"/>
                </a:solidFill>
                <a:latin typeface="Segoe UI"/>
              </a:rPr>
              <a:t>. Tap a month or choose any period.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Income, profit, each person's work, </a:t>
            </a:r>
            <a:r>
              <a:rPr sz="1800" b="1">
                <a:solidFill>
                  <a:srgbClr val="1F2A27"/>
                </a:solidFill>
                <a:latin typeface="Segoe UI"/>
              </a:rPr>
              <a:t>best sellers</a:t>
            </a:r>
            <a:r>
              <a:rPr sz="1800" b="0">
                <a:solidFill>
                  <a:srgbClr val="1F2A27"/>
                </a:solidFill>
                <a:latin typeface="Segoe UI"/>
              </a:rPr>
              <a:t>, </a:t>
            </a:r>
            <a:r>
              <a:rPr sz="1800" b="1">
                <a:solidFill>
                  <a:srgbClr val="1F2A27"/>
                </a:solidFill>
                <a:latin typeface="Segoe UI"/>
              </a:rPr>
              <a:t>busy hours</a:t>
            </a:r>
            <a:r>
              <a:rPr sz="1800" b="0">
                <a:solidFill>
                  <a:srgbClr val="1F2A27"/>
                </a:solidFill>
                <a:latin typeface="Segoe UI"/>
              </a:rPr>
              <a:t>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</a:t>
            </a:r>
            <a:r>
              <a:rPr sz="1800" b="1">
                <a:solidFill>
                  <a:srgbClr val="1F2A27"/>
                </a:solidFill>
                <a:latin typeface="Segoe UI"/>
              </a:rPr>
              <a:t>PDF</a:t>
            </a:r>
            <a:r>
              <a:rPr sz="1800" b="0">
                <a:solidFill>
                  <a:srgbClr val="1F2A27"/>
                </a:solidFill>
                <a:latin typeface="Segoe UI"/>
              </a:rPr>
              <a:t> or </a:t>
            </a:r>
            <a:r>
              <a:rPr sz="1800" b="1">
                <a:solidFill>
                  <a:srgbClr val="1F2A27"/>
                </a:solidFill>
                <a:latin typeface="Segoe UI"/>
              </a:rPr>
              <a:t>Excel</a:t>
            </a:r>
            <a:r>
              <a:rPr sz="1800" b="0">
                <a:solidFill>
                  <a:srgbClr val="1F2A27"/>
                </a:solidFill>
                <a:latin typeface="Segoe UI"/>
              </a:rPr>
              <a:t> to print or send to your accountant.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2/7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Expenses</a:t>
            </a:r>
          </a:p>
        </p:txBody>
      </p:sp>
      <p:pic>
        <p:nvPicPr>
          <p:cNvPr id="4" name="Picture 3" descr="expense.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409" y="1100000"/>
            <a:ext cx="2522061" cy="54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000" y="1100000"/>
            <a:ext cx="697688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More → </a:t>
            </a:r>
            <a:r>
              <a:rPr sz="1800" b="1">
                <a:solidFill>
                  <a:srgbClr val="1F2A27"/>
                </a:solidFill>
                <a:latin typeface="Segoe UI"/>
              </a:rPr>
              <a:t>Expenses</a:t>
            </a:r>
            <a:r>
              <a:rPr sz="1800" b="0">
                <a:solidFill>
                  <a:srgbClr val="1F2A27"/>
                </a:solidFill>
                <a:latin typeface="Segoe UI"/>
              </a:rPr>
              <a:t> → </a:t>
            </a:r>
            <a:r>
              <a:rPr sz="1800" b="1">
                <a:solidFill>
                  <a:srgbClr val="1F2A27"/>
                </a:solidFill>
                <a:latin typeface="Segoe UI"/>
              </a:rPr>
              <a:t>Add expense</a:t>
            </a:r>
            <a:r>
              <a:rPr sz="1800" b="0">
                <a:solidFill>
                  <a:srgbClr val="1F2A27"/>
                </a:solidFill>
                <a:latin typeface="Segoe UI"/>
              </a:rPr>
              <a:t>: rent, salary, supplies, stock…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Bought several things? Each item with how many and the price: the total adds itself.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How it was paid: </a:t>
            </a:r>
            <a:r>
              <a:rPr sz="1800" b="1">
                <a:solidFill>
                  <a:srgbClr val="1F2A27"/>
                </a:solidFill>
                <a:latin typeface="Segoe UI"/>
              </a:rPr>
              <a:t>till cash</a:t>
            </a:r>
            <a:r>
              <a:rPr sz="1800" b="0">
                <a:solidFill>
                  <a:srgbClr val="1F2A27"/>
                </a:solidFill>
                <a:latin typeface="Segoe UI"/>
              </a:rPr>
              <a:t>, your cash, Telebirr, CBE. Till cash is taken off the cash expected at close.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</a:t>
            </a:r>
            <a:r>
              <a:rPr sz="1800" b="1">
                <a:solidFill>
                  <a:srgbClr val="1F2A27"/>
                </a:solidFill>
                <a:latin typeface="Segoe UI"/>
              </a:rPr>
              <a:t>Repeat every month</a:t>
            </a:r>
            <a:r>
              <a:rPr sz="1800" b="0">
                <a:solidFill>
                  <a:srgbClr val="1F2A27"/>
                </a:solidFill>
                <a:latin typeface="Segoe UI"/>
              </a:rPr>
              <a:t> for rent and salaries.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3/7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How profit is counted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+  ·  −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Income from sales  ·  Expenses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ብድር paid back  ·  Staff commission</a:t>
            </a:r>
          </a:p>
          <a:p>
            <a:pPr>
              <a:spcAft>
                <a:spcPts val="600"/>
              </a:spcAft>
            </a:pPr>
            <a:r>
              <a:rPr sz="1600" b="1">
                <a:solidFill>
                  <a:srgbClr val="7A5A12"/>
                </a:solidFill>
                <a:latin typeface="Segoe UI"/>
              </a:rPr>
              <a:t>Example:</a:t>
            </a:r>
            <a:r>
              <a:rPr sz="1600" b="0">
                <a:solidFill>
                  <a:srgbClr val="7A5A12"/>
                </a:solidFill>
                <a:latin typeface="Segoe UI"/>
              </a:rPr>
              <a:t> In Meskerem, Almaz Café had 128,400 Birr income. Rent 25,000, salaries 36,000, coffee, milk and sugar 22,000, commission 4,200. Profit: 41,200 Birr. Shiro was the best seller at lunch; macchiato from 8 to 10 in the morning.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4/7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Read your reports like a pro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</a:t>
            </a:r>
            <a:r>
              <a:rPr sz="1800" b="1">
                <a:solidFill>
                  <a:srgbClr val="1F2A27"/>
                </a:solidFill>
                <a:latin typeface="Segoe UI"/>
              </a:rPr>
              <a:t>Busy hours:</a:t>
            </a:r>
            <a:r>
              <a:rPr sz="1800" b="0">
                <a:solidFill>
                  <a:srgbClr val="1F2A27"/>
                </a:solidFill>
                <a:latin typeface="Segoe UI"/>
              </a:rPr>
              <a:t> put your best staff on the busiest hours.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</a:t>
            </a:r>
            <a:r>
              <a:rPr sz="1800" b="1">
                <a:solidFill>
                  <a:srgbClr val="1F2A27"/>
                </a:solidFill>
                <a:latin typeface="Segoe UI"/>
              </a:rPr>
              <a:t>Best sellers:</a:t>
            </a:r>
            <a:r>
              <a:rPr sz="1800" b="0">
                <a:solidFill>
                  <a:srgbClr val="1F2A27"/>
                </a:solidFill>
                <a:latin typeface="Segoe UI"/>
              </a:rPr>
              <a:t> never let them run out; put them first on the menu.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</a:t>
            </a:r>
            <a:r>
              <a:rPr sz="1800" b="1">
                <a:solidFill>
                  <a:srgbClr val="1F2A27"/>
                </a:solidFill>
                <a:latin typeface="Segoe UI"/>
              </a:rPr>
              <a:t>Slow items:</a:t>
            </a:r>
            <a:r>
              <a:rPr sz="1800" b="0">
                <a:solidFill>
                  <a:srgbClr val="1F2A27"/>
                </a:solidFill>
                <a:latin typeface="Segoe UI"/>
              </a:rPr>
              <a:t> change the price, the photo or drop them.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</a:t>
            </a:r>
            <a:r>
              <a:rPr sz="1800" b="1">
                <a:solidFill>
                  <a:srgbClr val="1F2A27"/>
                </a:solidFill>
                <a:latin typeface="Segoe UI"/>
              </a:rPr>
              <a:t>Each person's work:</a:t>
            </a:r>
            <a:r>
              <a:rPr sz="1800" b="0">
                <a:solidFill>
                  <a:srgbClr val="1F2A27"/>
                </a:solidFill>
                <a:latin typeface="Segoe UI"/>
              </a:rPr>
              <a:t> praise the best; help the slowest.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5/7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Paying for My Gebi</a:t>
            </a:r>
          </a:p>
        </p:txBody>
      </p:sp>
      <p:pic>
        <p:nvPicPr>
          <p:cNvPr id="4" name="Picture 3" descr="subscription.e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8409" y="1100000"/>
            <a:ext cx="2522061" cy="54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0000" y="1100000"/>
            <a:ext cx="697688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More → </a:t>
            </a:r>
            <a:r>
              <a:rPr sz="1800" b="1">
                <a:solidFill>
                  <a:srgbClr val="1F2A27"/>
                </a:solidFill>
                <a:latin typeface="Segoe UI"/>
              </a:rPr>
              <a:t>Subscription</a:t>
            </a:r>
            <a:r>
              <a:rPr sz="1800" b="0">
                <a:solidFill>
                  <a:srgbClr val="1F2A27"/>
                </a:solidFill>
                <a:latin typeface="Segoe UI"/>
              </a:rPr>
              <a:t>: your plan and days left.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Send the amount by </a:t>
            </a:r>
            <a:r>
              <a:rPr sz="1800" b="1">
                <a:solidFill>
                  <a:srgbClr val="1F2A27"/>
                </a:solidFill>
                <a:latin typeface="Segoe UI"/>
              </a:rPr>
              <a:t>Telebirr to the number shown</a:t>
            </a:r>
            <a:r>
              <a:rPr sz="1800" b="0">
                <a:solidFill>
                  <a:srgbClr val="1F2A27"/>
                </a:solidFill>
                <a:latin typeface="Segoe UI"/>
              </a:rPr>
              <a:t>, type the transaction number: confirmed in about a minute.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</a:t>
            </a:r>
            <a:r>
              <a:rPr sz="1800" b="1">
                <a:solidFill>
                  <a:srgbClr val="1F2A27"/>
                </a:solidFill>
                <a:latin typeface="Segoe UI"/>
              </a:rPr>
              <a:t>12 months for the price of 10.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If you don't pay, </a:t>
            </a:r>
            <a:r>
              <a:rPr sz="1800" b="1">
                <a:solidFill>
                  <a:srgbClr val="1F2A27"/>
                </a:solidFill>
                <a:latin typeface="Segoe UI"/>
              </a:rPr>
              <a:t>sales keep working</a:t>
            </a:r>
            <a:r>
              <a:rPr sz="1800" b="0">
                <a:solidFill>
                  <a:srgbClr val="1F2A27"/>
                </a:solidFill>
                <a:latin typeface="Segoe UI"/>
              </a:rPr>
              <a:t>; only the dashboard and reports pause.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6/7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900000"/>
          </a:xfrm>
          <a:prstGeom prst="rect">
            <a:avLst/>
          </a:prstGeom>
          <a:solidFill>
            <a:srgbClr val="1B6E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0000" y="170000"/>
            <a:ext cx="11292000" cy="6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Segoe UI"/>
              </a:rPr>
              <a:t>Good habits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0000" y="1100000"/>
            <a:ext cx="11292000" cy="5358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Add every expense the same day.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Close the day every evening: the cash matches the numbers.</a:t>
            </a:r>
          </a:p>
          <a:p>
            <a:pPr>
              <a:spcAft>
                <a:spcPts val="600"/>
              </a:spcAft>
            </a:pPr>
            <a:r>
              <a:rPr sz="1800" b="0">
                <a:solidFill>
                  <a:srgbClr val="1F2A27"/>
                </a:solidFill>
                <a:latin typeface="Segoe UI"/>
              </a:rPr>
              <a:t>•  Download the month's PDF on the 1st and keep it.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2000" y="6438000"/>
            <a:ext cx="3300000" cy="3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 b="0">
                <a:solidFill>
                  <a:srgbClr val="6B7772"/>
                </a:solidFill>
                <a:latin typeface="Segoe UI"/>
              </a:rPr>
              <a:t>My Gebi · mygebi.com · 7/7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Reports, expenses and profit</dc:title>
  <dc:subject/>
  <dc:creator>My Gebi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