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Nyala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Nyala"/>
              </a:rPr>
              <a:t>ደንበኞች፣ ቀጠሮዎችና ብድር</a:t>
            </a:r>
          </a:p>
          <a:p>
            <a:r>
              <a:rPr sz="2200" b="0">
                <a:solidFill>
                  <a:srgbClr val="E3F4EC"/>
                </a:solidFill>
                <a:latin typeface="Nyala"/>
              </a:rPr>
              <a:t>ቋሚ ደንበኞች ምርጥ ንግድዎ ናቸው። ይወቋቸው።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የደንበኞች መዝገብ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ደንበኞች</a:t>
            </a:r>
            <a:r>
              <a:rPr sz="1800" b="0">
                <a:solidFill>
                  <a:srgbClr val="1F2A27"/>
                </a:solidFill>
                <a:latin typeface="Nyala"/>
              </a:rPr>
              <a:t> → </a:t>
            </a:r>
            <a:r>
              <a:rPr sz="1800" b="1">
                <a:solidFill>
                  <a:srgbClr val="1F2A27"/>
                </a:solidFill>
                <a:latin typeface="Nyala"/>
              </a:rPr>
              <a:t>+</a:t>
            </a:r>
            <a:r>
              <a:rPr sz="1800" b="0">
                <a:solidFill>
                  <a:srgbClr val="1F2A27"/>
                </a:solidFill>
                <a:latin typeface="Nyala"/>
              </a:rPr>
              <a:t>፦ ስምና ስልክ።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ሽያጭ ሲያስቀምጡ ደንበኛውን ይምረጡ፦ ጉብኝቶችና ወጪያቸው ይቆጠራሉ።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በቴሌብርና በንግድ ባንክ የከፈሉ ከክፍያው ባለው ስም </a:t>
            </a:r>
            <a:r>
              <a:rPr sz="1800" b="1">
                <a:solidFill>
                  <a:srgbClr val="1F2A27"/>
                </a:solidFill>
                <a:latin typeface="Nyala"/>
              </a:rPr>
              <a:t>በራሳቸው ይጨመራሉ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ቋሚ ደንበኞች</a:t>
            </a:r>
            <a:r>
              <a:rPr sz="1800" b="0">
                <a:solidFill>
                  <a:srgbClr val="1F2A27"/>
                </a:solidFill>
                <a:latin typeface="Nyala"/>
              </a:rPr>
              <a:t> እና </a:t>
            </a:r>
            <a:r>
              <a:rPr sz="1800" b="1">
                <a:solidFill>
                  <a:srgbClr val="1F2A27"/>
                </a:solidFill>
                <a:latin typeface="Nyala"/>
              </a:rPr>
              <a:t>ያልተመለሱ</a:t>
            </a:r>
            <a:r>
              <a:rPr sz="1800" b="0">
                <a:solidFill>
                  <a:srgbClr val="1F2A27"/>
                </a:solidFill>
                <a:latin typeface="Nyala"/>
              </a:rPr>
              <a:t> (30 ቀን እና ከዚያ በላይ)፦ በአንድ ንክኪ ይደውሉላቸው ወይም SMS ይላኩ።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2/6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ቀጠሮዎች</a:t>
            </a:r>
          </a:p>
        </p:txBody>
      </p:sp>
      <p:pic>
        <p:nvPicPr>
          <p:cNvPr id="4" name="Picture 3" descr="bookings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ቀጠሮዎች</a:t>
            </a:r>
            <a:r>
              <a:rPr sz="1800" b="0">
                <a:solidFill>
                  <a:srgbClr val="1F2A27"/>
                </a:solidFill>
                <a:latin typeface="Nyala"/>
              </a:rPr>
              <a:t> → ቀኑ → </a:t>
            </a:r>
            <a:r>
              <a:rPr sz="1800" b="1">
                <a:solidFill>
                  <a:srgbClr val="1F2A27"/>
                </a:solidFill>
                <a:latin typeface="Nyala"/>
              </a:rPr>
              <a:t>+</a:t>
            </a:r>
            <a:r>
              <a:rPr sz="1800" b="0">
                <a:solidFill>
                  <a:srgbClr val="1F2A27"/>
                </a:solidFill>
                <a:latin typeface="Nyala"/>
              </a:rPr>
              <a:t>፦ ደንበኛ፣ ሠራተኛ (ወይም ማንም)፣ አገልግሎቶች፣ ሰዓት።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ሠራተኛው በሥራ ላይ ወይም በዚያ ቀን እረፍት ከሆነ My Gebi ያስጠነቅቃል።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አስታውስ</a:t>
            </a:r>
            <a:r>
              <a:rPr sz="1800" b="0">
                <a:solidFill>
                  <a:srgbClr val="1F2A27"/>
                </a:solidFill>
                <a:latin typeface="Nyala"/>
              </a:rPr>
              <a:t> ለደንበኛው SMS ይልካል። ሲመጡ፦ ቀጠሮው → </a:t>
            </a:r>
            <a:r>
              <a:rPr sz="1800" b="1">
                <a:solidFill>
                  <a:srgbClr val="1F2A27"/>
                </a:solidFill>
                <a:latin typeface="Nyala"/>
              </a:rPr>
              <a:t>ሽያጭ ጀምር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3/6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የመስመር ላይ ቀጠሮ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የመስመር ላይ ቀጠሮ</a:t>
            </a:r>
            <a:r>
              <a:rPr sz="1800" b="0">
                <a:solidFill>
                  <a:srgbClr val="1F2A27"/>
                </a:solidFill>
                <a:latin typeface="Nyala"/>
              </a:rPr>
              <a:t>፦ የራስዎ ሊንክና QR። ፖስተሩን አትመው በመስታወቱ ወይም በበሩ ያድርጉት።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ደንበኞች አገልግሎት፣ ሰው፣ ቀንና </a:t>
            </a:r>
            <a:r>
              <a:rPr sz="1800" b="1">
                <a:solidFill>
                  <a:srgbClr val="1F2A27"/>
                </a:solidFill>
                <a:latin typeface="Nyala"/>
              </a:rPr>
              <a:t>በእውነት ክፍት</a:t>
            </a:r>
            <a:r>
              <a:rPr sz="1800" b="0">
                <a:solidFill>
                  <a:srgbClr val="1F2A27"/>
                </a:solidFill>
                <a:latin typeface="Nyala"/>
              </a:rPr>
              <a:t> ሰዓት ይመርጣሉ፣ በድረ-ገጽ ወይም በGebi ቴሌግራም ቦት።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በራሱ ይረጋገጥ፣ ወይም እያንዳንዱን ያጽድቁ። የቴሌግራም ደንበኞች ከ2 ሰዓት በፊት ማስታወሻ ያገኛሉ።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Nyala"/>
              </a:rPr>
              <a:t>ምሳሌ፦</a:t>
            </a:r>
            <a:r>
              <a:rPr sz="1600" b="0">
                <a:solidFill>
                  <a:srgbClr val="7A5A12"/>
                </a:solidFill>
                <a:latin typeface="Nyala"/>
              </a:rPr>
              <a:t> ቦሌ ፀጉር ቤት የቀጠሮውን QR በመስታወቱ ላይ ለጠፈ። በመጀመሪያው ወር 86 ቀጠሮዎች በኦንላይን መጡ፣ አብዛኞቹ ለቅዳሜ ጠዋት፣ ስለዚህ ባለቤቱ ቅዳሜ አምስተኛ ፀጉር አስተካካይ ጨመረ።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4/6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ብድር</a:t>
            </a:r>
          </a:p>
        </p:txBody>
      </p:sp>
      <p:pic>
        <p:nvPicPr>
          <p:cNvPr id="4" name="Picture 3" descr="credit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ብድር</a:t>
            </a:r>
            <a:r>
              <a:rPr sz="1800" b="0">
                <a:solidFill>
                  <a:srgbClr val="1F2A27"/>
                </a:solidFill>
                <a:latin typeface="Nyala"/>
              </a:rPr>
              <a:t> → ደንበኛው (ወይም በስልካቸው ይጨምሩ)።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ዕቃ ወሰደ፦</a:t>
            </a:r>
            <a:r>
              <a:rPr sz="1800" b="0">
                <a:solidFill>
                  <a:srgbClr val="1F2A27"/>
                </a:solidFill>
                <a:latin typeface="Nyala"/>
              </a:rPr>
              <a:t> ዕቃዎቹን ይምረጡ፣ ወይም መጠን ያስገቡ። በዕዳቸው ላይ ይጨመራል።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ከፈለ፦</a:t>
            </a:r>
            <a:r>
              <a:rPr sz="1800" b="0">
                <a:solidFill>
                  <a:srgbClr val="1F2A27"/>
                </a:solidFill>
                <a:latin typeface="Nyala"/>
              </a:rPr>
              <a:t> መጠኑና እንዴት (ጥሬ፣ ቴሌብር፣ ንግድ ባንክ)። በ«ገቢ ክፍያ» ያለ ክፍያ በቀጥታ የብድር ክፍያ ሊሆን ይችላል።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በወሩ መጨረሻ፦ ደንበኛው → </a:t>
            </a:r>
            <a:r>
              <a:rPr sz="1800" b="1">
                <a:solidFill>
                  <a:srgbClr val="1F2A27"/>
                </a:solidFill>
                <a:latin typeface="Nyala"/>
              </a:rPr>
              <a:t>ሂሳብ</a:t>
            </a:r>
            <a:r>
              <a:rPr sz="1800" b="0">
                <a:solidFill>
                  <a:srgbClr val="1F2A27"/>
                </a:solidFill>
                <a:latin typeface="Nyala"/>
              </a:rPr>
              <a:t> → SMS፣ ቴሌግራም ወይም PDF።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5/6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ብድርን በደህና ያቆዩ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ለእያንዳንዱ ደንበኛ </a:t>
            </a:r>
            <a:r>
              <a:rPr sz="1800" b="1">
                <a:solidFill>
                  <a:srgbClr val="1F2A27"/>
                </a:solidFill>
                <a:latin typeface="Nyala"/>
              </a:rPr>
              <a:t>ገደብ</a:t>
            </a:r>
            <a:r>
              <a:rPr sz="1800" b="0">
                <a:solidFill>
                  <a:srgbClr val="1F2A27"/>
                </a:solidFill>
                <a:latin typeface="Nyala"/>
              </a:rPr>
              <a:t> ያስቀምጡ፦ ከዚያ በላይ ካሸሩ ይቆማል።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በየወሩ በተመሳሳይ ቀን ሂሳቦችን ይላኩ።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በየሳምንቱ ብዙ ዕዳ ያለበትን ይዩ።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6/6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ደንበኞች፣ ቀጠሮዎችና ብድር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