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</p:sldIdLst>
  <p:sldSz cx="12192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E4A3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00000" y="600000"/>
            <a:ext cx="6000000" cy="5000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800" b="1">
                <a:solidFill>
                  <a:srgbClr val="E0A526"/>
                </a:solidFill>
                <a:latin typeface="Nyala"/>
              </a:rPr>
              <a:t>My Gebi · ገቢ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00000" y="2000000"/>
            <a:ext cx="10592000" cy="360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4400" b="1">
                <a:solidFill>
                  <a:srgbClr val="FFFFFF"/>
                </a:solidFill>
                <a:latin typeface="Nyala"/>
              </a:rPr>
              <a:t>የካሸር አጭር መመሪያ</a:t>
            </a:r>
          </a:p>
          <a:p>
            <a:r>
              <a:rPr sz="2200" b="0">
                <a:solidFill>
                  <a:srgbClr val="E3F4EC"/>
                </a:solidFill>
                <a:latin typeface="Nyala"/>
              </a:rPr>
              <a:t>አምስት ነገሮች፣ እና ዝግጁ ነዎት።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000" cy="900000"/>
          </a:xfrm>
          <a:prstGeom prst="rect">
            <a:avLst/>
          </a:prstGeom>
          <a:solidFill>
            <a:srgbClr val="1B6E5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50000" y="170000"/>
            <a:ext cx="11292000" cy="6000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2800" b="1">
                <a:solidFill>
                  <a:srgbClr val="FFFFFF"/>
                </a:solidFill>
                <a:latin typeface="Nyala"/>
              </a:rPr>
              <a:t>1. የቴሌብር ወይም የንግድ ባንክ ክፍያ</a:t>
            </a:r>
          </a:p>
        </p:txBody>
      </p:sp>
      <p:pic>
        <p:nvPicPr>
          <p:cNvPr id="4" name="Picture 3" descr="assign.am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448409" y="1100000"/>
            <a:ext cx="2522061" cy="54580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450000" y="1100000"/>
            <a:ext cx="6976880" cy="5358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</a:pPr>
            <a:r>
              <a:rPr sz="1800" b="0">
                <a:solidFill>
                  <a:srgbClr val="1F2A27"/>
                </a:solidFill>
                <a:latin typeface="Nyala"/>
              </a:rPr>
              <a:t>•  ስልኩ ይጮኻል → </a:t>
            </a:r>
            <a:r>
              <a:rPr sz="1800" b="1">
                <a:solidFill>
                  <a:srgbClr val="1F2A27"/>
                </a:solidFill>
                <a:latin typeface="Nyala"/>
              </a:rPr>
              <a:t>«ገቢ ክፍያ»</a:t>
            </a:r>
            <a:r>
              <a:rPr sz="1800" b="0">
                <a:solidFill>
                  <a:srgbClr val="1F2A27"/>
                </a:solidFill>
                <a:latin typeface="Nyala"/>
              </a:rPr>
              <a:t> → ክፍያውን ይንኩ።</a:t>
            </a:r>
          </a:p>
          <a:p>
            <a:pPr>
              <a:spcAft>
                <a:spcPts val="600"/>
              </a:spcAft>
            </a:pPr>
            <a:r>
              <a:rPr sz="1800" b="0">
                <a:solidFill>
                  <a:srgbClr val="1F2A27"/>
                </a:solidFill>
                <a:latin typeface="Nyala"/>
              </a:rPr>
              <a:t>•  </a:t>
            </a:r>
            <a:r>
              <a:rPr sz="1800" b="1">
                <a:solidFill>
                  <a:srgbClr val="1F2A27"/>
                </a:solidFill>
                <a:latin typeface="Nyala"/>
              </a:rPr>
              <a:t>ማን እንዳስተናገደና ምን እንደገዙ</a:t>
            </a:r>
            <a:r>
              <a:rPr sz="1800" b="0">
                <a:solidFill>
                  <a:srgbClr val="1F2A27"/>
                </a:solidFill>
                <a:latin typeface="Nyala"/>
              </a:rPr>
              <a:t> ይምረጡ → </a:t>
            </a:r>
            <a:r>
              <a:rPr sz="1800" b="1">
                <a:solidFill>
                  <a:srgbClr val="1F2A27"/>
                </a:solidFill>
                <a:latin typeface="Nyala"/>
              </a:rPr>
              <a:t>አረጋግጥ</a:t>
            </a:r>
            <a:r>
              <a:rPr sz="1800" b="0">
                <a:solidFill>
                  <a:srgbClr val="1F2A27"/>
                </a:solidFill>
                <a:latin typeface="Nyala"/>
              </a:rPr>
              <a:t>።</a:t>
            </a:r>
          </a:p>
          <a:p>
            <a:pPr>
              <a:spcAft>
                <a:spcPts val="600"/>
              </a:spcAft>
            </a:pPr>
            <a:r>
              <a:rPr sz="1800" b="0">
                <a:solidFill>
                  <a:srgbClr val="1F2A27"/>
                </a:solidFill>
                <a:latin typeface="Nyala"/>
              </a:rPr>
              <a:t>•  በላይ ከፈሉ? ቀሪው በራሱ የሠራተኛው ቲፕ ይሆናል።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592000" y="6438000"/>
            <a:ext cx="3300000" cy="3000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000" b="0">
                <a:solidFill>
                  <a:srgbClr val="6B7772"/>
                </a:solidFill>
                <a:latin typeface="Nyala"/>
              </a:rPr>
              <a:t>My Gebi · mygebi.com · 2/7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000" cy="900000"/>
          </a:xfrm>
          <a:prstGeom prst="rect">
            <a:avLst/>
          </a:prstGeom>
          <a:solidFill>
            <a:srgbClr val="1B6E5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50000" y="170000"/>
            <a:ext cx="11292000" cy="6000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2800" b="1">
                <a:solidFill>
                  <a:srgbClr val="FFFFFF"/>
                </a:solidFill>
                <a:latin typeface="Nyala"/>
              </a:rPr>
              <a:t>2. የጥሬ ሽያጭ</a:t>
            </a:r>
          </a:p>
        </p:txBody>
      </p:sp>
      <p:pic>
        <p:nvPicPr>
          <p:cNvPr id="4" name="Picture 3" descr="new_sale.am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448409" y="1100000"/>
            <a:ext cx="2522061" cy="54580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450000" y="1100000"/>
            <a:ext cx="6976880" cy="5358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</a:pPr>
            <a:r>
              <a:rPr sz="1800" b="0">
                <a:solidFill>
                  <a:srgbClr val="1F2A27"/>
                </a:solidFill>
                <a:latin typeface="Nyala"/>
              </a:rPr>
              <a:t>•  </a:t>
            </a:r>
            <a:r>
              <a:rPr sz="1800" b="1">
                <a:solidFill>
                  <a:srgbClr val="1F2A27"/>
                </a:solidFill>
                <a:latin typeface="Nyala"/>
              </a:rPr>
              <a:t>«አዲስ ሽያጭ»</a:t>
            </a:r>
            <a:r>
              <a:rPr sz="1800" b="0">
                <a:solidFill>
                  <a:srgbClr val="1F2A27"/>
                </a:solidFill>
                <a:latin typeface="Nyala"/>
              </a:rPr>
              <a:t> → ማን አስተናገደ → ዕቃዎቹ → </a:t>
            </a:r>
            <a:r>
              <a:rPr sz="1800" b="1">
                <a:solidFill>
                  <a:srgbClr val="1F2A27"/>
                </a:solidFill>
                <a:latin typeface="Nyala"/>
              </a:rPr>
              <a:t>ጥሬ</a:t>
            </a:r>
            <a:r>
              <a:rPr sz="1800" b="0">
                <a:solidFill>
                  <a:srgbClr val="1F2A27"/>
                </a:solidFill>
                <a:latin typeface="Nyala"/>
              </a:rPr>
              <a:t> እንደተመረጠ → </a:t>
            </a:r>
            <a:r>
              <a:rPr sz="1800" b="1">
                <a:solidFill>
                  <a:srgbClr val="1F2A27"/>
                </a:solidFill>
                <a:latin typeface="Nyala"/>
              </a:rPr>
              <a:t>«ሽያጩን አስቀምጥ»</a:t>
            </a:r>
            <a:r>
              <a:rPr sz="1800" b="0">
                <a:solidFill>
                  <a:srgbClr val="1F2A27"/>
                </a:solidFill>
                <a:latin typeface="Nyala"/>
              </a:rPr>
              <a:t>።</a:t>
            </a:r>
          </a:p>
          <a:p>
            <a:pPr>
              <a:spcAft>
                <a:spcPts val="600"/>
              </a:spcAft>
            </a:pPr>
            <a:r>
              <a:rPr sz="1800" b="0">
                <a:solidFill>
                  <a:srgbClr val="1F2A27"/>
                </a:solidFill>
                <a:latin typeface="Nyala"/>
              </a:rPr>
              <a:t>•  ደንበኛው በላይ ሰጠ? የሰጠውን ያስገቡ፦ ቀሪው ቲፕ ነው።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592000" y="6438000"/>
            <a:ext cx="3300000" cy="3000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000" b="0">
                <a:solidFill>
                  <a:srgbClr val="6B7772"/>
                </a:solidFill>
                <a:latin typeface="Nyala"/>
              </a:rPr>
              <a:t>My Gebi · mygebi.com · 3/7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000" cy="900000"/>
          </a:xfrm>
          <a:prstGeom prst="rect">
            <a:avLst/>
          </a:prstGeom>
          <a:solidFill>
            <a:srgbClr val="1B6E5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50000" y="170000"/>
            <a:ext cx="11292000" cy="6000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2800" b="1">
                <a:solidFill>
                  <a:srgbClr val="FFFFFF"/>
                </a:solidFill>
                <a:latin typeface="Nyala"/>
              </a:rPr>
              <a:t>3. ክፍያው አልደረሰም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0000" y="1100000"/>
            <a:ext cx="11292000" cy="5358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</a:pPr>
            <a:r>
              <a:rPr sz="1800" b="0">
                <a:solidFill>
                  <a:srgbClr val="1F2A27"/>
                </a:solidFill>
                <a:latin typeface="Nyala"/>
              </a:rPr>
              <a:t>•  «አዲስ ሽያጭ» → ሠራተኛ → ዕቃዎች → </a:t>
            </a:r>
            <a:r>
              <a:rPr sz="1800" b="1">
                <a:solidFill>
                  <a:srgbClr val="1F2A27"/>
                </a:solidFill>
                <a:latin typeface="Nyala"/>
              </a:rPr>
              <a:t>«QR ስካን»</a:t>
            </a:r>
            <a:r>
              <a:rPr sz="1800" b="0">
                <a:solidFill>
                  <a:srgbClr val="1F2A27"/>
                </a:solidFill>
                <a:latin typeface="Nyala"/>
              </a:rPr>
              <a:t>።</a:t>
            </a:r>
          </a:p>
          <a:p>
            <a:pPr>
              <a:spcAft>
                <a:spcPts val="600"/>
              </a:spcAft>
            </a:pPr>
            <a:r>
              <a:rPr sz="1800" b="0">
                <a:solidFill>
                  <a:srgbClr val="1F2A27"/>
                </a:solidFill>
                <a:latin typeface="Nyala"/>
              </a:rPr>
              <a:t>•  ካሜራውን በደረሰኙ QR ላይ ያድርጉ፣ ወይም ስክሪንሾታቸውን </a:t>
            </a:r>
            <a:r>
              <a:rPr sz="1800" b="1">
                <a:solidFill>
                  <a:srgbClr val="1F2A27"/>
                </a:solidFill>
                <a:latin typeface="Nyala"/>
              </a:rPr>
              <a:t>ከፎቶዎች</a:t>
            </a:r>
            <a:r>
              <a:rPr sz="1800" b="0">
                <a:solidFill>
                  <a:srgbClr val="1F2A27"/>
                </a:solidFill>
                <a:latin typeface="Nyala"/>
              </a:rPr>
              <a:t> ይምረጡ።</a:t>
            </a:r>
          </a:p>
          <a:p>
            <a:pPr>
              <a:spcAft>
                <a:spcPts val="600"/>
              </a:spcAft>
            </a:pPr>
            <a:r>
              <a:rPr sz="1800" b="0">
                <a:solidFill>
                  <a:srgbClr val="1F2A27"/>
                </a:solidFill>
                <a:latin typeface="Nyala"/>
              </a:rPr>
              <a:t>•  አንድ ደረሰኝ </a:t>
            </a:r>
            <a:r>
              <a:rPr sz="1800" b="1">
                <a:solidFill>
                  <a:srgbClr val="1F2A27"/>
                </a:solidFill>
                <a:latin typeface="Nyala"/>
              </a:rPr>
              <a:t>አንድ ጊዜ ብቻ</a:t>
            </a:r>
            <a:r>
              <a:rPr sz="1800" b="0">
                <a:solidFill>
                  <a:srgbClr val="1F2A27"/>
                </a:solidFill>
                <a:latin typeface="Nyala"/>
              </a:rPr>
              <a:t> ይጠቀማል።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592000" y="6438000"/>
            <a:ext cx="3300000" cy="3000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000" b="0">
                <a:solidFill>
                  <a:srgbClr val="6B7772"/>
                </a:solidFill>
                <a:latin typeface="Nyala"/>
              </a:rPr>
              <a:t>My Gebi · mygebi.com · 4/7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000" cy="900000"/>
          </a:xfrm>
          <a:prstGeom prst="rect">
            <a:avLst/>
          </a:prstGeom>
          <a:solidFill>
            <a:srgbClr val="1B6E5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50000" y="170000"/>
            <a:ext cx="11292000" cy="6000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2800" b="1">
                <a:solidFill>
                  <a:srgbClr val="FFFFFF"/>
                </a:solidFill>
                <a:latin typeface="Nyala"/>
              </a:rPr>
              <a:t>4. ቲፕና ብድር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0000" y="1100000"/>
            <a:ext cx="11292000" cy="5358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</a:pPr>
            <a:r>
              <a:rPr sz="1800" b="0">
                <a:solidFill>
                  <a:srgbClr val="1F2A27"/>
                </a:solidFill>
                <a:latin typeface="Nyala"/>
              </a:rPr>
              <a:t>•  በኋላ የተሰጠ ቲፕ፣ ሽያጭ የሌለው፦ «አዲስ ሽያጭ» → </a:t>
            </a:r>
            <a:r>
              <a:rPr sz="1800" b="1">
                <a:solidFill>
                  <a:srgbClr val="1F2A27"/>
                </a:solidFill>
                <a:latin typeface="Nyala"/>
              </a:rPr>
              <a:t>«ቲፕ ብቻ»</a:t>
            </a:r>
            <a:r>
              <a:rPr sz="1800" b="0">
                <a:solidFill>
                  <a:srgbClr val="1F2A27"/>
                </a:solidFill>
                <a:latin typeface="Nyala"/>
              </a:rPr>
              <a:t>።</a:t>
            </a:r>
          </a:p>
          <a:p>
            <a:pPr>
              <a:spcAft>
                <a:spcPts val="600"/>
              </a:spcAft>
            </a:pPr>
            <a:r>
              <a:rPr sz="1800" b="0">
                <a:solidFill>
                  <a:srgbClr val="1F2A27"/>
                </a:solidFill>
                <a:latin typeface="Nyala"/>
              </a:rPr>
              <a:t>•  በብድር የሚወስድ ደንበኛ፦ ተጨማሪ → </a:t>
            </a:r>
            <a:r>
              <a:rPr sz="1800" b="1">
                <a:solidFill>
                  <a:srgbClr val="1F2A27"/>
                </a:solidFill>
                <a:latin typeface="Nyala"/>
              </a:rPr>
              <a:t>ብድር</a:t>
            </a:r>
            <a:r>
              <a:rPr sz="1800" b="0">
                <a:solidFill>
                  <a:srgbClr val="1F2A27"/>
                </a:solidFill>
                <a:latin typeface="Nyala"/>
              </a:rPr>
              <a:t> → </a:t>
            </a:r>
            <a:r>
              <a:rPr sz="1800" b="1">
                <a:solidFill>
                  <a:srgbClr val="1F2A27"/>
                </a:solidFill>
                <a:latin typeface="Nyala"/>
              </a:rPr>
              <a:t>ዕቃ ወሰደ</a:t>
            </a:r>
            <a:r>
              <a:rPr sz="1800" b="0">
                <a:solidFill>
                  <a:srgbClr val="1F2A27"/>
                </a:solidFill>
                <a:latin typeface="Nyala"/>
              </a:rPr>
              <a:t> / </a:t>
            </a:r>
            <a:r>
              <a:rPr sz="1800" b="1">
                <a:solidFill>
                  <a:srgbClr val="1F2A27"/>
                </a:solidFill>
                <a:latin typeface="Nyala"/>
              </a:rPr>
              <a:t>ከፈለ</a:t>
            </a:r>
            <a:r>
              <a:rPr sz="1800" b="0">
                <a:solidFill>
                  <a:srgbClr val="1F2A27"/>
                </a:solidFill>
                <a:latin typeface="Nyala"/>
              </a:rPr>
              <a:t>።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592000" y="6438000"/>
            <a:ext cx="3300000" cy="3000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000" b="0">
                <a:solidFill>
                  <a:srgbClr val="6B7772"/>
                </a:solidFill>
                <a:latin typeface="Nyala"/>
              </a:rPr>
              <a:t>My Gebi · mygebi.com · 5/7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000" cy="900000"/>
          </a:xfrm>
          <a:prstGeom prst="rect">
            <a:avLst/>
          </a:prstGeom>
          <a:solidFill>
            <a:srgbClr val="1B6E5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50000" y="170000"/>
            <a:ext cx="11292000" cy="6000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2800" b="1">
                <a:solidFill>
                  <a:srgbClr val="FFFFFF"/>
                </a:solidFill>
                <a:latin typeface="Nyala"/>
              </a:rPr>
              <a:t>5. የቀኑ መጨረሻ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0000" y="1100000"/>
            <a:ext cx="11292000" cy="5358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</a:pPr>
            <a:r>
              <a:rPr sz="1800" b="0">
                <a:solidFill>
                  <a:srgbClr val="1F2A27"/>
                </a:solidFill>
                <a:latin typeface="Nyala"/>
              </a:rPr>
              <a:t>•  ከመሳቢያ ገንዘብ ወጥቷል? </a:t>
            </a:r>
            <a:r>
              <a:rPr sz="1800" b="1">
                <a:solidFill>
                  <a:srgbClr val="1F2A27"/>
                </a:solidFill>
                <a:latin typeface="Nyala"/>
              </a:rPr>
              <a:t>«ከመሳቢያ የወጣ ገንዘብ»</a:t>
            </a:r>
            <a:r>
              <a:rPr sz="1800" b="0">
                <a:solidFill>
                  <a:srgbClr val="1F2A27"/>
                </a:solidFill>
                <a:latin typeface="Nyala"/>
              </a:rPr>
              <a:t>።</a:t>
            </a:r>
          </a:p>
          <a:p>
            <a:pPr>
              <a:spcAft>
                <a:spcPts val="600"/>
              </a:spcAft>
            </a:pPr>
            <a:r>
              <a:rPr sz="1800" b="0">
                <a:solidFill>
                  <a:srgbClr val="1F2A27"/>
                </a:solidFill>
                <a:latin typeface="Nyala"/>
              </a:rPr>
              <a:t>•  </a:t>
            </a:r>
            <a:r>
              <a:rPr sz="1800" b="1">
                <a:solidFill>
                  <a:srgbClr val="1F2A27"/>
                </a:solidFill>
                <a:latin typeface="Nyala"/>
              </a:rPr>
              <a:t>ዛሬ → ቀኑን ዝጋ</a:t>
            </a:r>
            <a:r>
              <a:rPr sz="1800" b="0">
                <a:solidFill>
                  <a:srgbClr val="1F2A27"/>
                </a:solidFill>
                <a:latin typeface="Nyala"/>
              </a:rPr>
              <a:t>፦ መሳቢያውን ቆጥረው ያስገቡ።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592000" y="6438000"/>
            <a:ext cx="3300000" cy="3000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000" b="0">
                <a:solidFill>
                  <a:srgbClr val="6B7772"/>
                </a:solidFill>
                <a:latin typeface="Nyala"/>
              </a:rPr>
              <a:t>My Gebi · mygebi.com · 6/7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000" cy="900000"/>
          </a:xfrm>
          <a:prstGeom prst="rect">
            <a:avLst/>
          </a:prstGeom>
          <a:solidFill>
            <a:srgbClr val="1B6E5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50000" y="170000"/>
            <a:ext cx="11292000" cy="6000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2800" b="1">
                <a:solidFill>
                  <a:srgbClr val="FFFFFF"/>
                </a:solidFill>
                <a:latin typeface="Nyala"/>
              </a:rPr>
              <a:t>ያስታውሱ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0000" y="1100000"/>
            <a:ext cx="11292000" cy="5358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</a:pPr>
            <a:r>
              <a:rPr sz="1800" b="0">
                <a:solidFill>
                  <a:srgbClr val="1F2A27"/>
                </a:solidFill>
                <a:latin typeface="Nyala"/>
              </a:rPr>
              <a:t>•  እያንዳንዱን ክፍያ </a:t>
            </a:r>
            <a:r>
              <a:rPr sz="1800" b="1">
                <a:solidFill>
                  <a:srgbClr val="1F2A27"/>
                </a:solidFill>
                <a:latin typeface="Nyala"/>
              </a:rPr>
              <a:t>ሲመጣ</a:t>
            </a:r>
            <a:r>
              <a:rPr sz="1800" b="0">
                <a:solidFill>
                  <a:srgbClr val="1F2A27"/>
                </a:solidFill>
                <a:latin typeface="Nyala"/>
              </a:rPr>
              <a:t> ይመድቡ፣ ማታ አይደለም።</a:t>
            </a:r>
          </a:p>
          <a:p>
            <a:pPr>
              <a:spcAft>
                <a:spcPts val="600"/>
              </a:spcAft>
            </a:pPr>
            <a:r>
              <a:rPr sz="1800" b="0">
                <a:solidFill>
                  <a:srgbClr val="1F2A27"/>
                </a:solidFill>
                <a:latin typeface="Nyala"/>
              </a:rPr>
              <a:t>•  ፒንዎ የእርስዎ ነው፦ በጭራሽ አያጋሩት።</a:t>
            </a:r>
          </a:p>
          <a:p>
            <a:pPr>
              <a:spcAft>
                <a:spcPts val="600"/>
              </a:spcAft>
            </a:pPr>
            <a:r>
              <a:rPr sz="1800" b="0">
                <a:solidFill>
                  <a:srgbClr val="1F2A27"/>
                </a:solidFill>
                <a:latin typeface="Nyala"/>
              </a:rPr>
              <a:t>•  ኢንተርኔት የለም? መሸጥዎን ይቀጥሉ፦ በኋላ ይላካል።</a:t>
            </a:r>
          </a:p>
          <a:p>
            <a:pPr>
              <a:spcAft>
                <a:spcPts val="600"/>
              </a:spcAft>
            </a:pPr>
            <a:r>
              <a:rPr sz="1800" b="0">
                <a:solidFill>
                  <a:srgbClr val="1F2A27"/>
                </a:solidFill>
                <a:latin typeface="Nyala"/>
              </a:rPr>
              <a:t>•  እርግጠኛ አይደሉም? ባለቤቱን ይጠይቁ፣ ወይም ተጨማሪ → እርዳታ።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592000" y="6438000"/>
            <a:ext cx="3300000" cy="3000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000" b="0">
                <a:solidFill>
                  <a:srgbClr val="6B7772"/>
                </a:solidFill>
                <a:latin typeface="Nyala"/>
              </a:rPr>
              <a:t>My Gebi · mygebi.com · 7/7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የካሸር አጭር መመሪያ</dc:title>
  <dc:subject/>
  <dc:creator>My Gebi</dc:creator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